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57" r:id="rId4"/>
    <p:sldId id="259" r:id="rId5"/>
    <p:sldId id="260" r:id="rId6"/>
    <p:sldId id="261" r:id="rId7"/>
    <p:sldId id="262" r:id="rId8"/>
    <p:sldId id="263" r:id="rId9"/>
    <p:sldId id="258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>
        <p:scale>
          <a:sx n="66" d="100"/>
          <a:sy n="66" d="100"/>
        </p:scale>
        <p:origin x="484" y="344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73412-D93B-4E5D-A7B5-994444CEC6A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6B989-0832-4E40-B46F-B2112E5C65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913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6B989-0832-4E40-B46F-B2112E5C65A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689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33F7ED-5477-90D5-A1E4-1F6C47A3F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A895F40-6792-0B61-6AD3-F4165B28A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FD25D2-F934-12CD-B988-8FC759CC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64762B-BEBB-BE0F-5A37-8DF0FEBBF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062755-D77D-25B5-E938-C228D4BA4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3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7F1ADE-5D95-58A5-1452-384F9848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AD1E00-EBF8-B94F-B320-651293FB9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82F638-08BC-E421-F7C8-4450D9D5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A08EAF-76EF-4D6C-7778-85EB6514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C1ADE2-454F-9412-48F9-F636AB6F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55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EE78770-C038-3B30-2CAD-8E15A1B5C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E80EC61-D2BE-75D4-7715-B82E89747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0CF1D7-9D1F-AEA7-3F39-BF2345DF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420C5F-4D99-5C62-2BD4-2AE8FCA05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9526E8-D243-DD68-35B8-9B4D33EF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97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5F475-255B-C2F6-CF0B-CD3596D3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BA668E-74CF-3E30-C553-4AE20F014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F14E07-B26D-590C-2CE5-01D990FA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B0CF59-2528-7174-0DED-7E6A3B04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236BD4-F2C6-D180-3D52-2DF39C09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8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4EC047-04AE-2C8C-7560-58BDB4F9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7549FD-E61E-4845-56B2-F864FCC3E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CD1C70-FF71-6440-C16A-FB5753FF9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741EF3-8CE6-5FE3-8021-A7DCC667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6C0862-FEAE-3B27-C2C4-6D116B262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269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CF36F3-12DA-9311-EAE6-8C2C95E9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982852-897D-6D8C-FD36-AE439C4C5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26B2E2-9F16-E745-18AC-820694C21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06A8A3-A2C2-C6C4-28E8-4289EEA9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1B2A50-5919-542E-2876-5C9097FAC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7A52A3-E6DD-1EBA-14D5-6E1F4B7B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14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13B431-F43A-DE14-04C5-3FF3B95A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255132-8DAD-79A2-F281-A4A2696FD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FF9B84-83E3-CCA4-150A-4E56EF8D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C1987A-C68B-7CB5-9F02-5F9B9B4C2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C6F8C71-B106-C22B-194D-60554BB1D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912BAB-5C8C-9099-F18E-8F683B79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CB60E3C-4BA2-3507-5688-C8D713AF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FCA16F-BBA0-B3CB-C119-615C3B79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70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F7122-E19B-DED5-7DAF-22D93625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B5D72C-2357-43A1-05FC-63DFBCB89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029CAD-8E03-885E-A866-48B04FA7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C9CFE9-1CFE-43FB-4A92-F3CD584F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45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23B027-5D92-9AB9-92D0-5A635CE6D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174B68-CB3A-DFFA-81CB-E886BE95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3EB51C-803C-3900-9DF7-F9C4C471D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3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FA2F6A-7555-CAD1-B04A-68D29CDD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9A79C6-3C6C-8DEA-9EF1-CC0463EDB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B56FAD-A431-5E51-C50C-2F87D4B3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6E5541-0D73-D798-A5F9-DBCD094A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F269FF-F303-2C03-FB89-EC3D767F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AFC0AB-6ADD-08CA-ABB9-AF41AD1A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43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66672-385A-7F0C-70AC-8F05151B5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23F22EF-BB05-5D0E-5552-1CB5EB1B2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803B95-55C7-D58E-A07A-BF750DC9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515D82-A3C4-5920-EEB7-514C4054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AE1FC81-D69E-7D48-4D2E-2A15908A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03ABD3-4181-6C00-BDFD-71F4DFD8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52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D0C90BD-7924-91D3-5424-8939F378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078D56-B066-95B7-0A30-75FF66336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4FC236-9B12-BDED-9162-C6EF770C9C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F7543-2F3D-4D98-8296-0DE5C4467795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230BAF-580B-BB35-2C61-CA0A727CF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9AC8D-AB00-E7D2-5824-38DA251DC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99E90-433D-4CF0-8EE9-A1326C6C0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41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1E6DB-051B-3D93-A11A-BE41B18F9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8050" y="1122362"/>
            <a:ext cx="7090757" cy="4014975"/>
          </a:xfrm>
        </p:spPr>
        <p:txBody>
          <a:bodyPr>
            <a:normAutofit/>
          </a:bodyPr>
          <a:lstStyle/>
          <a:p>
            <a:r>
              <a:rPr lang="fr-FR" sz="9600" dirty="0"/>
              <a:t>L'hémérocalle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F1769E-8EE7-01AC-5EBC-6D0729D92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38" y="273882"/>
            <a:ext cx="3691561" cy="5944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7DF4A69-76AA-D06B-D8DF-93EC7669CB9A}"/>
              </a:ext>
            </a:extLst>
          </p:cNvPr>
          <p:cNvSpPr txBox="1"/>
          <p:nvPr/>
        </p:nvSpPr>
        <p:spPr>
          <a:xfrm>
            <a:off x="4262352" y="660697"/>
            <a:ext cx="73899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i="1" dirty="0"/>
              <a:t> </a:t>
            </a:r>
            <a:r>
              <a:rPr lang="fr-FR" sz="4800" i="1" dirty="0"/>
              <a:t>Hemerocallis</a:t>
            </a:r>
            <a:r>
              <a:rPr lang="fr-FR" sz="3600" i="1" dirty="0"/>
              <a:t> </a:t>
            </a:r>
          </a:p>
          <a:p>
            <a:r>
              <a:rPr lang="fr-FR" sz="3600" dirty="0"/>
              <a:t> grec </a:t>
            </a:r>
            <a:r>
              <a:rPr lang="fr-FR" sz="3600" dirty="0" err="1"/>
              <a:t>hemero</a:t>
            </a:r>
            <a:r>
              <a:rPr lang="fr-FR" sz="3600" dirty="0"/>
              <a:t> : un jour et </a:t>
            </a:r>
            <a:r>
              <a:rPr lang="fr-FR" sz="3600" dirty="0" err="1"/>
              <a:t>kallo</a:t>
            </a:r>
            <a:r>
              <a:rPr lang="fr-FR" sz="3600" dirty="0"/>
              <a:t> : beauté</a:t>
            </a:r>
          </a:p>
          <a:p>
            <a:r>
              <a:rPr lang="fr-FR" sz="3600" dirty="0"/>
              <a:t> «beauté d’un jour »</a:t>
            </a:r>
          </a:p>
        </p:txBody>
      </p:sp>
    </p:spTree>
    <p:extLst>
      <p:ext uri="{BB962C8B-B14F-4D97-AF65-F5344CB8AC3E}">
        <p14:creationId xmlns:p14="http://schemas.microsoft.com/office/powerpoint/2010/main" val="158001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489B12-3AEC-BB81-1823-AA2DBC72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58824"/>
          </a:xfrm>
        </p:spPr>
        <p:txBody>
          <a:bodyPr>
            <a:normAutofit/>
          </a:bodyPr>
          <a:lstStyle/>
          <a:p>
            <a:r>
              <a:rPr lang="fr-FR" sz="5400" b="1" dirty="0"/>
              <a:t>Hémérocalles, des plantes faciles et généreuses au jardin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A3B913-FC6D-52FC-F507-21D639A9F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97" y="3057658"/>
            <a:ext cx="10515600" cy="32853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3600" dirty="0"/>
              <a:t>Vivaces résistantes et faciles à cultiver</a:t>
            </a:r>
          </a:p>
          <a:p>
            <a:pPr marL="0" indent="0">
              <a:buNone/>
            </a:pPr>
            <a:r>
              <a:rPr lang="fr-FR" sz="3600" dirty="0"/>
              <a:t> Floraison mai à septembre</a:t>
            </a:r>
          </a:p>
          <a:p>
            <a:pPr marL="0" indent="0">
              <a:buNone/>
            </a:pPr>
            <a:r>
              <a:rPr lang="fr-FR" sz="3600" dirty="0"/>
              <a:t>Illuminent les jardins, balcons et terrasses </a:t>
            </a:r>
          </a:p>
          <a:p>
            <a:pPr marL="0" indent="0">
              <a:buNone/>
            </a:pPr>
            <a:r>
              <a:rPr lang="fr-FR" sz="3600" dirty="0"/>
              <a:t>Fleurs colorées</a:t>
            </a:r>
          </a:p>
          <a:p>
            <a:pPr marL="0" indent="0">
              <a:buNone/>
            </a:pPr>
            <a:r>
              <a:rPr lang="fr-FR" sz="3600" dirty="0"/>
              <a:t>Touche d’élégance dans n’importe quel espace extérieur </a:t>
            </a:r>
          </a:p>
          <a:p>
            <a:pPr marL="0" indent="0">
              <a:buNone/>
            </a:pPr>
            <a:r>
              <a:rPr lang="fr-FR" sz="3600" dirty="0"/>
              <a:t>S’adaptent aussi bien à la culture en pleine terre qu’en pot. </a:t>
            </a:r>
          </a:p>
        </p:txBody>
      </p:sp>
    </p:spTree>
    <p:extLst>
      <p:ext uri="{BB962C8B-B14F-4D97-AF65-F5344CB8AC3E}">
        <p14:creationId xmlns:p14="http://schemas.microsoft.com/office/powerpoint/2010/main" val="2313560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17E586-5BBC-D77C-2E81-405EC698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991" y="95618"/>
            <a:ext cx="7583906" cy="1325563"/>
          </a:xfrm>
        </p:spPr>
        <p:txBody>
          <a:bodyPr>
            <a:normAutofit/>
          </a:bodyPr>
          <a:lstStyle/>
          <a:p>
            <a:r>
              <a:rPr lang="fr-FR" sz="6600" b="1" dirty="0"/>
              <a:t>Un peu de botanique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59F1BD-C0AC-6392-9752-E73775C41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78" y="1690687"/>
            <a:ext cx="10515600" cy="4802187"/>
          </a:xfrm>
        </p:spPr>
        <p:txBody>
          <a:bodyPr>
            <a:normAutofit lnSpcReduction="10000"/>
          </a:bodyPr>
          <a:lstStyle/>
          <a:p>
            <a:r>
              <a:rPr lang="fr-FR" sz="3600" dirty="0"/>
              <a:t> 3500 variétés d’hémérocalles. </a:t>
            </a:r>
          </a:p>
          <a:p>
            <a:r>
              <a:rPr lang="fr-FR" sz="3600" dirty="0"/>
              <a:t>Famille des Liliacées, comme le lys avec lequel elles sont souvent confondues</a:t>
            </a:r>
          </a:p>
          <a:p>
            <a:pPr marL="0" indent="0">
              <a:buNone/>
            </a:pPr>
            <a:endParaRPr lang="fr-FR" sz="3600" dirty="0"/>
          </a:p>
          <a:p>
            <a:r>
              <a:rPr lang="fr-FR" sz="3600" dirty="0"/>
              <a:t>Originaires de Chine, du Japon et plus généralement d’Asie </a:t>
            </a:r>
          </a:p>
          <a:p>
            <a:r>
              <a:rPr lang="fr-FR" sz="3600" dirty="0"/>
              <a:t>Les hémérocalles sont parfois utilisées en cuisine. </a:t>
            </a:r>
          </a:p>
          <a:p>
            <a:r>
              <a:rPr lang="fr-FR" sz="3600" dirty="0"/>
              <a:t>Les Japonais raffolent de leurs boutons frits ou de leurs fleurs crues en salade.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1346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B8EC0E-7FB8-3F36-86AB-CCA4B7843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 Les plus petites (30 cm de haut)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4FBE37-6AE4-0640-70C6-BA3C5955F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dirty="0"/>
              <a:t>‘Stella de Oro’</a:t>
            </a:r>
          </a:p>
          <a:p>
            <a:r>
              <a:rPr lang="fr-FR" sz="3200" dirty="0"/>
              <a:t>‘Agape Love’</a:t>
            </a:r>
          </a:p>
          <a:p>
            <a:r>
              <a:rPr lang="fr-FR" sz="3200" dirty="0"/>
              <a:t>‘Jocelyne Nichole’ </a:t>
            </a:r>
          </a:p>
          <a:p>
            <a:r>
              <a:rPr lang="fr-FR" sz="3200" dirty="0"/>
              <a:t>‘Little Papoose’ </a:t>
            </a:r>
          </a:p>
          <a:p>
            <a:r>
              <a:rPr lang="fr-FR" sz="3200" dirty="0"/>
              <a:t>‘Little business’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A22CDF-DB7E-7FB4-AE2D-FFF5EB60A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120" y="1931349"/>
            <a:ext cx="1576622" cy="15766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B2B3C3-BAF7-292A-7F52-116D3489C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95260" y="3045330"/>
            <a:ext cx="1911927" cy="19119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C05BE0-AD02-3183-581B-76F881D58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662" y="1690688"/>
            <a:ext cx="1716059" cy="14976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D58CD6-9512-FA06-3A9B-F34A917C8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913" y="4460904"/>
            <a:ext cx="1716059" cy="17160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2D4B959-EAF7-7CBE-AB6D-B21F05F89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1945" y="3604433"/>
            <a:ext cx="2397096" cy="23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5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082360-F291-746D-044D-3EAEE96B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Hemerocalis</a:t>
            </a:r>
            <a:r>
              <a:rPr lang="fr-FR" b="1" dirty="0"/>
              <a:t> citrina  40 et 120 cm de haut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AD7969E-F1E9-E6F1-E384-738DA0D7B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479" b="8349"/>
          <a:stretch>
            <a:fillRect/>
          </a:stretch>
        </p:blipFill>
        <p:spPr>
          <a:xfrm>
            <a:off x="2831221" y="1825625"/>
            <a:ext cx="5975895" cy="39880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2287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718BC-7183-DD66-A9B9-1D34526A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5"/>
            <a:ext cx="11161295" cy="1325563"/>
          </a:xfrm>
        </p:spPr>
        <p:txBody>
          <a:bodyPr>
            <a:noAutofit/>
          </a:bodyPr>
          <a:lstStyle/>
          <a:p>
            <a:r>
              <a:rPr lang="fr-FR" sz="4000" b="1" dirty="0"/>
              <a:t>Hemerocallis « Destined to </a:t>
            </a:r>
            <a:r>
              <a:rPr lang="fr-FR" sz="4000" b="1" dirty="0" err="1"/>
              <a:t>see</a:t>
            </a:r>
            <a:r>
              <a:rPr lang="fr-FR" sz="4000" b="1" dirty="0"/>
              <a:t> » </a:t>
            </a:r>
            <a:br>
              <a:rPr lang="fr-FR" sz="4000" b="1" dirty="0"/>
            </a:br>
            <a:r>
              <a:rPr lang="fr-FR" sz="3200" b="1" dirty="0"/>
              <a:t>60 cm de haut</a:t>
            </a:r>
            <a:br>
              <a:rPr lang="fr-FR" sz="3200" b="1" dirty="0"/>
            </a:br>
            <a:r>
              <a:rPr lang="fr-FR" sz="3200" b="1" dirty="0"/>
              <a:t>15 cm de diamètre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2604D23-6516-4C9A-FFE4-50BE92683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0329" t="12424" r="17460" b="2472"/>
          <a:stretch>
            <a:fillRect/>
          </a:stretch>
        </p:blipFill>
        <p:spPr>
          <a:xfrm>
            <a:off x="5322771" y="921896"/>
            <a:ext cx="6503469" cy="585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9271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4004F-C539-2BFE-F126-8B43CB37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90" y="91376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Hemerocallis </a:t>
            </a:r>
            <a:r>
              <a:rPr lang="fr-FR" b="1" dirty="0" err="1"/>
              <a:t>Amerstone</a:t>
            </a:r>
            <a:r>
              <a:rPr lang="fr-FR" b="1" dirty="0"/>
              <a:t> Amethyst Jewel</a:t>
            </a:r>
            <a:br>
              <a:rPr lang="fr-FR" sz="4000" b="1" dirty="0"/>
            </a:br>
            <a:r>
              <a:rPr lang="fr-FR" sz="4000" b="1" dirty="0"/>
              <a:t>50 cm de haut, </a:t>
            </a:r>
            <a:br>
              <a:rPr lang="fr-FR" sz="4000" b="1" dirty="0"/>
            </a:br>
            <a:r>
              <a:rPr lang="fr-FR" sz="4000" b="1" dirty="0"/>
              <a:t>juillet août</a:t>
            </a:r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749D481-3D1D-3CFB-B33A-2AE13A03F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231" y="1407528"/>
            <a:ext cx="5094972" cy="50949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10583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32392-EA46-C417-DBC3-9890495A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66" y="250258"/>
            <a:ext cx="10757034" cy="2220078"/>
          </a:xfrm>
        </p:spPr>
        <p:txBody>
          <a:bodyPr>
            <a:normAutofit/>
          </a:bodyPr>
          <a:lstStyle/>
          <a:p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F2BB326-8845-E42E-8254-046103712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5283" y="972152"/>
            <a:ext cx="5517583" cy="544171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DE428D-9C96-7012-5D54-D02C1CC68947}"/>
              </a:ext>
            </a:extLst>
          </p:cNvPr>
          <p:cNvSpPr txBox="1"/>
          <p:nvPr/>
        </p:nvSpPr>
        <p:spPr>
          <a:xfrm>
            <a:off x="1164657" y="162012"/>
            <a:ext cx="75004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dirty="0"/>
              <a:t>Hemerocallis </a:t>
            </a:r>
            <a:r>
              <a:rPr lang="fr-FR" sz="4800" b="1" dirty="0" err="1"/>
              <a:t>Exotic</a:t>
            </a:r>
            <a:r>
              <a:rPr lang="fr-FR" sz="4800" b="1" dirty="0"/>
              <a:t> Treasure </a:t>
            </a:r>
            <a:br>
              <a:rPr lang="fr-FR" sz="3200" dirty="0"/>
            </a:br>
            <a:r>
              <a:rPr lang="fr-FR" sz="3200" dirty="0"/>
              <a:t> 70 cm de haut</a:t>
            </a:r>
            <a:br>
              <a:rPr lang="fr-FR" sz="3200" dirty="0"/>
            </a:br>
            <a:r>
              <a:rPr lang="fr-FR" sz="3200" dirty="0"/>
              <a:t> Fleurs  15 cm de diamètre</a:t>
            </a:r>
            <a:br>
              <a:rPr lang="fr-FR" sz="3200" dirty="0"/>
            </a:br>
            <a:r>
              <a:rPr lang="fr-FR" sz="3200" dirty="0"/>
              <a:t> mai à septembre.</a:t>
            </a:r>
          </a:p>
        </p:txBody>
      </p:sp>
    </p:spTree>
    <p:extLst>
      <p:ext uri="{BB962C8B-B14F-4D97-AF65-F5344CB8AC3E}">
        <p14:creationId xmlns:p14="http://schemas.microsoft.com/office/powerpoint/2010/main" val="1802338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95C6B1-DC16-FB32-F642-47CC08BA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4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b="1" dirty="0"/>
              <a:t>Zoom sur l'hémérocalle comestible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F04931C-92DE-2069-D6E5-C72047806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3060" y="1604356"/>
            <a:ext cx="5501265" cy="330075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3A72038-38D1-AB8C-C86B-5BB949765A69}"/>
              </a:ext>
            </a:extLst>
          </p:cNvPr>
          <p:cNvSpPr txBox="1"/>
          <p:nvPr/>
        </p:nvSpPr>
        <p:spPr>
          <a:xfrm>
            <a:off x="97675" y="1392397"/>
            <a:ext cx="609738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L'hémérocalle comestible est une variété d'hémérocalle très parfumée. </a:t>
            </a:r>
          </a:p>
          <a:p>
            <a:r>
              <a:rPr lang="fr-FR" sz="2800" dirty="0"/>
              <a:t>Ses pétales charnus se dégustent (supprimez les étamines de la fleur) avec un fromage, sur une salade ou en décoration sur des entrées comme des desserts. </a:t>
            </a:r>
          </a:p>
          <a:p>
            <a:r>
              <a:rPr lang="fr-FR" sz="2800" dirty="0"/>
              <a:t>Fleurs simples, boutons floraux et fleurs, se consomment frits ou encore en beignet. </a:t>
            </a:r>
          </a:p>
          <a:p>
            <a:r>
              <a:rPr lang="fr-FR" sz="2800" dirty="0"/>
              <a:t>Racines crues croquantes</a:t>
            </a:r>
          </a:p>
          <a:p>
            <a:endParaRPr lang="fr-FR" sz="2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6B7C9E-FB29-873E-721B-2F2DAFD79F8E}"/>
              </a:ext>
            </a:extLst>
          </p:cNvPr>
          <p:cNvSpPr txBox="1"/>
          <p:nvPr/>
        </p:nvSpPr>
        <p:spPr>
          <a:xfrm>
            <a:off x="6889750" y="5179045"/>
            <a:ext cx="610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l'Hemerocallis '</a:t>
            </a:r>
            <a:r>
              <a:rPr lang="fr-FR" sz="2800" dirty="0" err="1"/>
              <a:t>Buttercup</a:t>
            </a:r>
            <a:r>
              <a:rPr lang="fr-FR" sz="2800" dirty="0"/>
              <a:t> Palace'</a:t>
            </a:r>
          </a:p>
        </p:txBody>
      </p:sp>
    </p:spTree>
    <p:extLst>
      <p:ext uri="{BB962C8B-B14F-4D97-AF65-F5344CB8AC3E}">
        <p14:creationId xmlns:p14="http://schemas.microsoft.com/office/powerpoint/2010/main" val="38460499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283</Words>
  <Application>Microsoft Office PowerPoint</Application>
  <PresentationFormat>Grand écran</PresentationFormat>
  <Paragraphs>37</Paragraphs>
  <Slides>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L'hémérocalle</vt:lpstr>
      <vt:lpstr>Hémérocalles, des plantes faciles et généreuses au jardin </vt:lpstr>
      <vt:lpstr>Un peu de botanique</vt:lpstr>
      <vt:lpstr> Les plus petites (30 cm de haut)</vt:lpstr>
      <vt:lpstr>Hemerocalis citrina  40 et 120 cm de haut</vt:lpstr>
      <vt:lpstr>Hemerocallis « Destined to see »  60 cm de haut 15 cm de diamètre </vt:lpstr>
      <vt:lpstr>Hemerocallis Amerstone Amethyst Jewel 50 cm de haut,  juillet août </vt:lpstr>
      <vt:lpstr>  </vt:lpstr>
      <vt:lpstr>Zoom sur l'hémérocalle comestible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Flora Lesueur</dc:creator>
  <cp:lastModifiedBy>Flora Lesueur</cp:lastModifiedBy>
  <cp:revision>2</cp:revision>
  <dcterms:created xsi:type="dcterms:W3CDTF">2026-06-01T07:51:31Z</dcterms:created>
  <dcterms:modified xsi:type="dcterms:W3CDTF">2026-06-01T09:55:12Z</dcterms:modified>
</cp:coreProperties>
</file>